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9" r:id="rId5"/>
    <p:sldId id="259" r:id="rId6"/>
    <p:sldId id="260" r:id="rId7"/>
    <p:sldId id="261" r:id="rId8"/>
    <p:sldId id="262" r:id="rId9"/>
    <p:sldId id="263" r:id="rId10"/>
    <p:sldId id="264" r:id="rId11"/>
    <p:sldId id="265" r:id="rId12"/>
    <p:sldId id="266" r:id="rId13"/>
    <p:sldId id="282" r:id="rId14"/>
    <p:sldId id="267" r:id="rId15"/>
    <p:sldId id="268" r:id="rId16"/>
    <p:sldId id="269" r:id="rId17"/>
    <p:sldId id="270" r:id="rId18"/>
    <p:sldId id="271" r:id="rId19"/>
    <p:sldId id="272" r:id="rId20"/>
    <p:sldId id="273" r:id="rId21"/>
    <p:sldId id="274" r:id="rId22"/>
    <p:sldId id="275" r:id="rId23"/>
    <p:sldId id="276" r:id="rId24"/>
    <p:sldId id="278"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EC3F8-D792-49CD-83ED-F7049BF4B151}" type="datetimeFigureOut">
              <a:rPr lang="en-US" smtClean="0"/>
              <a:pPr/>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B09F70-2268-4D41-AB3C-920B2C73E5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EC3F8-D792-49CD-83ED-F7049BF4B151}" type="datetimeFigureOut">
              <a:rPr lang="en-US" smtClean="0"/>
              <a:pPr/>
              <a:t>9/19/2012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09F70-2268-4D41-AB3C-920B2C73E59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AT to Promote Employment</a:t>
            </a:r>
            <a:r>
              <a:rPr lang="en-US" dirty="0" smtClean="0"/>
              <a:t/>
            </a:r>
            <a:br>
              <a:rPr lang="en-US" dirty="0" smtClean="0"/>
            </a:br>
            <a:r>
              <a:rPr lang="en-US" sz="3100" dirty="0" smtClean="0"/>
              <a:t>SoS Symposium 2012</a:t>
            </a:r>
            <a:br>
              <a:rPr lang="en-US" sz="3100" dirty="0" smtClean="0"/>
            </a:br>
            <a:r>
              <a:rPr lang="en-US" sz="3100" dirty="0" smtClean="0"/>
              <a:t>Walter Reed Medical Center</a:t>
            </a:r>
            <a:endParaRPr lang="en-US" sz="3100" dirty="0"/>
          </a:p>
        </p:txBody>
      </p:sp>
      <p:sp>
        <p:nvSpPr>
          <p:cNvPr id="3" name="Subtitle 2"/>
          <p:cNvSpPr>
            <a:spLocks noGrp="1"/>
          </p:cNvSpPr>
          <p:nvPr>
            <p:ph type="subTitle" idx="1"/>
          </p:nvPr>
        </p:nvSpPr>
        <p:spPr/>
        <p:txBody>
          <a:bodyPr/>
          <a:lstStyle/>
          <a:p>
            <a:r>
              <a:rPr lang="en-US" dirty="0" smtClean="0"/>
              <a:t>Allen Lewis, PhD</a:t>
            </a:r>
          </a:p>
          <a:p>
            <a:r>
              <a:rPr lang="en-US" dirty="0" smtClean="0"/>
              <a:t>University of Pittsburgh</a:t>
            </a:r>
          </a:p>
          <a:p>
            <a:r>
              <a:rPr lang="en-US" sz="2400" dirty="0" smtClean="0"/>
              <a:t>(alewis1@pitt.edu)</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 Must Target All Cultural Groups (cont’d)</a:t>
            </a:r>
            <a:endParaRPr lang="en-US" b="1" dirty="0"/>
          </a:p>
        </p:txBody>
      </p:sp>
      <p:sp>
        <p:nvSpPr>
          <p:cNvPr id="3" name="Content Placeholder 2"/>
          <p:cNvSpPr>
            <a:spLocks noGrp="1"/>
          </p:cNvSpPr>
          <p:nvPr>
            <p:ph idx="1"/>
          </p:nvPr>
        </p:nvSpPr>
        <p:spPr/>
        <p:txBody>
          <a:bodyPr/>
          <a:lstStyle/>
          <a:p>
            <a:r>
              <a:rPr lang="en-US" dirty="0" smtClean="0"/>
              <a:t>These differences are thought to be attributable to such factors as, for example, income disparities and discrimination. </a:t>
            </a:r>
          </a:p>
          <a:p>
            <a:endParaRPr lang="en-US" dirty="0"/>
          </a:p>
          <a:p>
            <a:r>
              <a:rPr lang="en-US" dirty="0" smtClean="0"/>
              <a:t>Income tends to be </a:t>
            </a:r>
            <a:r>
              <a:rPr lang="en-US" dirty="0"/>
              <a:t>a larger factor for African Americans than European Americans in purchasing AT devices (Rubin &amp; White-Means, 2001).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 Must Target All Cultural Groups (cont’d)</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The population of elderly individuals with disabilities in the nation will double between the years of 1999 and 2030 (McBride, 1989</a:t>
            </a:r>
            <a:r>
              <a:rPr lang="en-US" dirty="0" smtClean="0"/>
              <a:t>).</a:t>
            </a:r>
          </a:p>
          <a:p>
            <a:pPr>
              <a:buNone/>
            </a:pPr>
            <a:endParaRPr lang="en-US" dirty="0" smtClean="0"/>
          </a:p>
          <a:p>
            <a:r>
              <a:rPr lang="en-US" dirty="0" smtClean="0"/>
              <a:t>Advanced </a:t>
            </a:r>
            <a:r>
              <a:rPr lang="en-US" dirty="0"/>
              <a:t>age is positively related with AT usage (Agee, Freedman, &amp; Cornman, 2005</a:t>
            </a:r>
            <a:r>
              <a:rPr lang="en-US" dirty="0" smtClean="0"/>
              <a:t>).</a:t>
            </a:r>
          </a:p>
          <a:p>
            <a:pPr>
              <a:buNone/>
            </a:pPr>
            <a:endParaRPr lang="en-US" dirty="0" smtClean="0"/>
          </a:p>
          <a:p>
            <a:r>
              <a:rPr lang="en-US" dirty="0" smtClean="0"/>
              <a:t>AT will also have relevance amid the current trend of an aging U.S. workforce where older workers with disabilities comprise an increasing proportion of the overall working population (Zwerling, Whitten, Sprince, Davis, Wallace, Blanck, &amp; Heeringa, 2003).</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 Must Target All Cultural Groups (cont’d)</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This </a:t>
            </a:r>
            <a:r>
              <a:rPr lang="en-US" dirty="0"/>
              <a:t>trend combined with the bleak economy, high unemployment rates, and changing general population demographics all contribute to an aging workforce in the U.S. that is increasingly made up of workers aged 55+ years (Silverstein, 2008</a:t>
            </a:r>
            <a:r>
              <a:rPr lang="en-US" dirty="0" smtClean="0"/>
              <a:t>).</a:t>
            </a:r>
          </a:p>
          <a:p>
            <a:pPr>
              <a:buNone/>
            </a:pPr>
            <a:endParaRPr lang="en-US" dirty="0" smtClean="0"/>
          </a:p>
          <a:p>
            <a:r>
              <a:rPr lang="en-US" dirty="0"/>
              <a:t>Workers with disabilities experience a greater decline in employment rates in </a:t>
            </a:r>
            <a:r>
              <a:rPr lang="en-US" dirty="0" smtClean="0"/>
              <a:t>their </a:t>
            </a:r>
            <a:r>
              <a:rPr lang="en-US" dirty="0"/>
              <a:t>elderly years when compared to workers without disabilities (Mitchell, Adkins, &amp; Kemp, 2006), and perhaps AT could help to even out this trend across these two groups.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Barriers to AT</a:t>
            </a:r>
            <a:endParaRPr lang="en-US" b="1" dirty="0"/>
          </a:p>
        </p:txBody>
      </p:sp>
      <p:sp>
        <p:nvSpPr>
          <p:cNvPr id="3" name="Content Placeholder 2"/>
          <p:cNvSpPr>
            <a:spLocks noGrp="1"/>
          </p:cNvSpPr>
          <p:nvPr>
            <p:ph idx="1"/>
          </p:nvPr>
        </p:nvSpPr>
        <p:spPr/>
        <p:txBody>
          <a:bodyPr>
            <a:normAutofit lnSpcReduction="10000"/>
          </a:bodyPr>
          <a:lstStyle/>
          <a:p>
            <a:r>
              <a:rPr lang="en-US" dirty="0" smtClean="0"/>
              <a:t>Awareness</a:t>
            </a:r>
          </a:p>
          <a:p>
            <a:pPr>
              <a:buNone/>
            </a:pPr>
            <a:r>
              <a:rPr lang="en-US" dirty="0" smtClean="0"/>
              <a:t>		Solutions?</a:t>
            </a:r>
            <a:endParaRPr lang="en-US" dirty="0" smtClean="0"/>
          </a:p>
          <a:p>
            <a:r>
              <a:rPr lang="en-US" dirty="0" smtClean="0"/>
              <a:t>Money</a:t>
            </a:r>
          </a:p>
          <a:p>
            <a:pPr>
              <a:buNone/>
            </a:pPr>
            <a:r>
              <a:rPr lang="en-US" dirty="0" smtClean="0"/>
              <a:t>		Solutions?</a:t>
            </a:r>
            <a:endParaRPr lang="en-US" dirty="0" smtClean="0"/>
          </a:p>
          <a:p>
            <a:r>
              <a:rPr lang="en-US" dirty="0" smtClean="0"/>
              <a:t>Attitudes</a:t>
            </a:r>
          </a:p>
          <a:p>
            <a:pPr>
              <a:buNone/>
            </a:pPr>
            <a:r>
              <a:rPr lang="en-US" dirty="0" smtClean="0"/>
              <a:t>	</a:t>
            </a:r>
            <a:r>
              <a:rPr lang="en-US" dirty="0" smtClean="0"/>
              <a:t>	Solutions?</a:t>
            </a:r>
            <a:endParaRPr lang="en-US" dirty="0" smtClean="0"/>
          </a:p>
          <a:p>
            <a:r>
              <a:rPr lang="en-US" dirty="0" smtClean="0"/>
              <a:t>Fear</a:t>
            </a:r>
          </a:p>
          <a:p>
            <a:pPr>
              <a:buNone/>
            </a:pPr>
            <a:r>
              <a:rPr lang="en-US" dirty="0" smtClean="0"/>
              <a:t>	</a:t>
            </a:r>
            <a:r>
              <a:rPr lang="en-US" dirty="0" smtClean="0"/>
              <a:t>	Solutions?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Role of AT in Promoting Employment</a:t>
            </a:r>
            <a:endParaRPr lang="en-US" b="1" dirty="0"/>
          </a:p>
        </p:txBody>
      </p:sp>
      <p:sp>
        <p:nvSpPr>
          <p:cNvPr id="3" name="Content Placeholder 2"/>
          <p:cNvSpPr>
            <a:spLocks noGrp="1"/>
          </p:cNvSpPr>
          <p:nvPr>
            <p:ph idx="1"/>
          </p:nvPr>
        </p:nvSpPr>
        <p:spPr/>
        <p:txBody>
          <a:bodyPr>
            <a:normAutofit/>
          </a:bodyPr>
          <a:lstStyle/>
          <a:p>
            <a:pPr>
              <a:buNone/>
            </a:pPr>
            <a:r>
              <a:rPr lang="en-US" dirty="0" smtClean="0"/>
              <a:t>AT can assist with major steps in employment:</a:t>
            </a:r>
          </a:p>
          <a:p>
            <a:pPr>
              <a:buNone/>
            </a:pPr>
            <a:r>
              <a:rPr lang="en-US" dirty="0" smtClean="0"/>
              <a:t>	</a:t>
            </a:r>
            <a:r>
              <a:rPr lang="en-US" dirty="0" smtClean="0"/>
              <a:t>1. </a:t>
            </a:r>
            <a:r>
              <a:rPr lang="en-US" dirty="0" smtClean="0"/>
              <a:t>Job </a:t>
            </a:r>
            <a:r>
              <a:rPr lang="en-US" dirty="0" smtClean="0"/>
              <a:t>Seeking and Acquisition</a:t>
            </a:r>
          </a:p>
          <a:p>
            <a:pPr>
              <a:buNone/>
            </a:pPr>
            <a:r>
              <a:rPr lang="en-US" dirty="0" smtClean="0"/>
              <a:t>	2. Maintaining </a:t>
            </a:r>
            <a:r>
              <a:rPr lang="en-US" dirty="0" smtClean="0"/>
              <a:t>the Job</a:t>
            </a:r>
          </a:p>
          <a:p>
            <a:pPr lvl="2">
              <a:buNone/>
            </a:pPr>
            <a:r>
              <a:rPr lang="en-US" dirty="0" smtClean="0"/>
              <a:t>a. Making </a:t>
            </a:r>
            <a:r>
              <a:rPr lang="en-US" dirty="0" smtClean="0"/>
              <a:t>work accessible</a:t>
            </a:r>
          </a:p>
          <a:p>
            <a:pPr lvl="2">
              <a:buNone/>
            </a:pPr>
            <a:r>
              <a:rPr lang="en-US" dirty="0" smtClean="0"/>
              <a:t>b. On-the-job </a:t>
            </a:r>
            <a:r>
              <a:rPr lang="en-US" dirty="0" smtClean="0"/>
              <a:t>training</a:t>
            </a:r>
          </a:p>
          <a:p>
            <a:pPr lvl="2">
              <a:buNone/>
            </a:pPr>
            <a:r>
              <a:rPr lang="en-US" dirty="0" smtClean="0"/>
              <a:t>c. Interpersonal </a:t>
            </a:r>
            <a:r>
              <a:rPr lang="en-US" dirty="0" smtClean="0"/>
              <a:t>relations</a:t>
            </a:r>
          </a:p>
          <a:p>
            <a:pPr lvl="2">
              <a:buNone/>
            </a:pPr>
            <a:r>
              <a:rPr lang="en-US" dirty="0" smtClean="0"/>
              <a:t>d. Organization </a:t>
            </a:r>
            <a:r>
              <a:rPr lang="en-US" dirty="0" smtClean="0"/>
              <a:t>and time management</a:t>
            </a:r>
          </a:p>
          <a:p>
            <a:pPr lvl="2">
              <a:buNone/>
            </a:pPr>
            <a:r>
              <a:rPr lang="en-US" dirty="0" smtClean="0"/>
              <a:t>e. Ergonomics</a:t>
            </a:r>
            <a:endParaRPr lang="en-US" dirty="0" smtClean="0"/>
          </a:p>
          <a:p>
            <a:pPr lvl="2">
              <a:buNone/>
            </a:pPr>
            <a:r>
              <a:rPr lang="en-US" dirty="0" smtClean="0"/>
              <a:t>f. Optimal </a:t>
            </a:r>
            <a:r>
              <a:rPr lang="en-US" dirty="0" smtClean="0"/>
              <a:t>job performance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AT in Promoting Employment (cont’d)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smtClean="0"/>
              <a:t>Devices that Assist in Job Seeking/Acquisition</a:t>
            </a:r>
            <a:r>
              <a:rPr lang="en-US" dirty="0" smtClean="0"/>
              <a:t>:</a:t>
            </a:r>
          </a:p>
          <a:p>
            <a:pPr>
              <a:buNone/>
            </a:pPr>
            <a:endParaRPr lang="en-US" dirty="0" smtClean="0"/>
          </a:p>
          <a:p>
            <a:r>
              <a:rPr lang="en-US" dirty="0" smtClean="0"/>
              <a:t>Online tools:</a:t>
            </a:r>
          </a:p>
          <a:p>
            <a:endParaRPr lang="en-US" dirty="0" smtClean="0"/>
          </a:p>
          <a:p>
            <a:pPr>
              <a:buNone/>
            </a:pPr>
            <a:r>
              <a:rPr lang="en-US" dirty="0" smtClean="0"/>
              <a:t>	</a:t>
            </a:r>
            <a:r>
              <a:rPr lang="en-US" dirty="0" smtClean="0"/>
              <a:t>	-LinkedIn</a:t>
            </a:r>
          </a:p>
          <a:p>
            <a:pPr>
              <a:buNone/>
            </a:pPr>
            <a:endParaRPr lang="en-US" dirty="0" smtClean="0"/>
          </a:p>
          <a:p>
            <a:pPr>
              <a:buNone/>
            </a:pPr>
            <a:r>
              <a:rPr lang="en-US" dirty="0" smtClean="0"/>
              <a:t>	</a:t>
            </a:r>
            <a:r>
              <a:rPr lang="en-US" dirty="0" smtClean="0"/>
              <a:t>	-Internet job sites</a:t>
            </a:r>
          </a:p>
          <a:p>
            <a:pPr>
              <a:buNone/>
            </a:pPr>
            <a:endParaRPr lang="en-US" dirty="0" smtClean="0"/>
          </a:p>
          <a:p>
            <a:pPr>
              <a:buNone/>
            </a:pPr>
            <a:r>
              <a:rPr lang="en-US" dirty="0" smtClean="0"/>
              <a:t>	</a:t>
            </a:r>
            <a:r>
              <a:rPr lang="en-US" dirty="0" smtClean="0"/>
              <a:t>	-</a:t>
            </a:r>
            <a:r>
              <a:rPr lang="en-US" dirty="0" smtClean="0"/>
              <a:t>Monster.com</a:t>
            </a:r>
            <a:endParaRPr lang="en-US" dirty="0" smtClean="0"/>
          </a:p>
          <a:p>
            <a:pPr>
              <a:buNone/>
            </a:pPr>
            <a:endParaRPr lang="en-US" dirty="0" smtClean="0"/>
          </a:p>
          <a:p>
            <a:pPr>
              <a:buNone/>
            </a:pPr>
            <a:r>
              <a:rPr lang="en-US" dirty="0" smtClean="0"/>
              <a:t>	</a:t>
            </a:r>
            <a:r>
              <a:rPr lang="en-US" dirty="0" smtClean="0"/>
              <a:t>	-Face Time and Skype</a:t>
            </a:r>
          </a:p>
          <a:p>
            <a:pPr>
              <a:buNone/>
            </a:pPr>
            <a:endParaRPr lang="en-US" dirty="0"/>
          </a:p>
          <a:p>
            <a:pPr>
              <a:buNone/>
            </a:pPr>
            <a:endParaRPr 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AT in Promoting Employment (cont’d)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smtClean="0"/>
              <a:t>Maintaining the Job…</a:t>
            </a:r>
            <a:r>
              <a:rPr lang="en-US" u="sng" dirty="0" smtClean="0"/>
              <a:t>Devices </a:t>
            </a:r>
            <a:r>
              <a:rPr lang="en-US" u="sng" dirty="0" smtClean="0"/>
              <a:t>that Render Work Accessible</a:t>
            </a:r>
            <a:r>
              <a:rPr lang="en-US" dirty="0" smtClean="0"/>
              <a:t>:</a:t>
            </a:r>
          </a:p>
          <a:p>
            <a:pPr>
              <a:buNone/>
            </a:pPr>
            <a:endParaRPr lang="en-US" dirty="0" smtClean="0"/>
          </a:p>
          <a:p>
            <a:r>
              <a:rPr lang="en-US" dirty="0" smtClean="0"/>
              <a:t>Telecommuting</a:t>
            </a:r>
          </a:p>
          <a:p>
            <a:r>
              <a:rPr lang="en-US" dirty="0" smtClean="0"/>
              <a:t>Customized vehicles</a:t>
            </a:r>
            <a:endParaRPr lang="en-US" dirty="0" smtClean="0"/>
          </a:p>
          <a:p>
            <a:r>
              <a:rPr lang="en-US" dirty="0" smtClean="0"/>
              <a:t>Screen readers (JAWS or Supernova)</a:t>
            </a:r>
          </a:p>
          <a:p>
            <a:r>
              <a:rPr lang="en-US" dirty="0" smtClean="0"/>
              <a:t>Screen magnification (</a:t>
            </a:r>
            <a:r>
              <a:rPr lang="en-US" dirty="0" smtClean="0"/>
              <a:t>ZoomText</a:t>
            </a:r>
            <a:r>
              <a:rPr lang="en-US" dirty="0" smtClean="0"/>
              <a:t> or Magic</a:t>
            </a:r>
          </a:p>
          <a:p>
            <a:r>
              <a:rPr lang="en-US" dirty="0" smtClean="0"/>
              <a:t>Text to speech programs (</a:t>
            </a:r>
            <a:r>
              <a:rPr lang="en-US" dirty="0" smtClean="0"/>
              <a:t>Kurzweil</a:t>
            </a:r>
            <a:r>
              <a:rPr lang="en-US" dirty="0" smtClean="0"/>
              <a:t>, Read, Write Gold)</a:t>
            </a:r>
          </a:p>
          <a:p>
            <a:r>
              <a:rPr lang="en-US" dirty="0" smtClean="0"/>
              <a:t>Hearing assistance (</a:t>
            </a:r>
            <a:r>
              <a:rPr lang="en-US" dirty="0" smtClean="0"/>
              <a:t>Computer assisted real time captioning/CART, captioning, amplified or video phones)</a:t>
            </a:r>
          </a:p>
          <a:p>
            <a:r>
              <a:rPr lang="en-US" dirty="0" smtClean="0"/>
              <a:t>Voice to text telephones (</a:t>
            </a:r>
            <a:r>
              <a:rPr lang="en-US" dirty="0" smtClean="0"/>
              <a:t>Captel</a:t>
            </a:r>
            <a:r>
              <a:rPr lang="en-US" dirty="0" smtClean="0"/>
              <a:t>)</a:t>
            </a:r>
          </a:p>
          <a:p>
            <a:r>
              <a:rPr lang="en-US" dirty="0" smtClean="0"/>
              <a:t>Environmental adjustments (ramps, lifts, positioning, lighting)  </a:t>
            </a:r>
            <a:endParaRPr lang="en-US" dirty="0" smtClean="0"/>
          </a:p>
          <a:p>
            <a:pPr>
              <a:buNone/>
            </a:pPr>
            <a:endParaRPr lang="en-US" dirty="0" smtClean="0"/>
          </a:p>
          <a:p>
            <a:pPr>
              <a:buNone/>
            </a:pPr>
            <a:endParaRPr lang="en-US" dirty="0"/>
          </a:p>
          <a:p>
            <a:pPr>
              <a:buNone/>
            </a:pPr>
            <a:endParaRPr lang="en-US" dirty="0" smtClean="0">
              <a:solidFill>
                <a:srgbClr val="FF0000"/>
              </a:solidFill>
            </a:endParaRP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AT in Promoting Employment (cont’d)</a:t>
            </a:r>
            <a:endParaRPr lang="en-US" dirty="0"/>
          </a:p>
        </p:txBody>
      </p:sp>
      <p:sp>
        <p:nvSpPr>
          <p:cNvPr id="3" name="Content Placeholder 2"/>
          <p:cNvSpPr>
            <a:spLocks noGrp="1"/>
          </p:cNvSpPr>
          <p:nvPr>
            <p:ph idx="1"/>
          </p:nvPr>
        </p:nvSpPr>
        <p:spPr/>
        <p:txBody>
          <a:bodyPr>
            <a:normAutofit lnSpcReduction="10000"/>
          </a:bodyPr>
          <a:lstStyle/>
          <a:p>
            <a:pPr>
              <a:buNone/>
            </a:pPr>
            <a:r>
              <a:rPr lang="en-US" u="sng" dirty="0" smtClean="0"/>
              <a:t>Devices that Assist with On-the-Job Training</a:t>
            </a:r>
            <a:r>
              <a:rPr lang="en-US" dirty="0" smtClean="0"/>
              <a:t>:</a:t>
            </a:r>
          </a:p>
          <a:p>
            <a:pPr>
              <a:buNone/>
            </a:pPr>
            <a:endParaRPr lang="en-US" dirty="0" smtClean="0"/>
          </a:p>
          <a:p>
            <a:r>
              <a:rPr lang="en-US" dirty="0" smtClean="0"/>
              <a:t>Remote desktop assistance via computer from another location</a:t>
            </a:r>
          </a:p>
          <a:p>
            <a:endParaRPr lang="en-US" dirty="0" smtClean="0"/>
          </a:p>
          <a:p>
            <a:r>
              <a:rPr lang="en-US" dirty="0" smtClean="0"/>
              <a:t>Visual assistant (</a:t>
            </a:r>
            <a:r>
              <a:rPr lang="en-US" dirty="0" smtClean="0"/>
              <a:t>Ablelink</a:t>
            </a:r>
            <a:r>
              <a:rPr lang="en-US" dirty="0" smtClean="0"/>
              <a:t>)</a:t>
            </a:r>
          </a:p>
          <a:p>
            <a:endParaRPr lang="en-US" dirty="0" smtClean="0"/>
          </a:p>
          <a:p>
            <a:r>
              <a:rPr lang="en-US" dirty="0" smtClean="0"/>
              <a:t>Note taking software </a:t>
            </a:r>
            <a:endParaRPr lang="en-US" dirty="0"/>
          </a:p>
          <a:p>
            <a:pPr>
              <a:buNone/>
            </a:pPr>
            <a:endParaRPr lang="en-US" dirty="0" smtClean="0">
              <a:solidFill>
                <a:srgbClr val="FF0000"/>
              </a:solidFill>
            </a:endParaRP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AT in Promoting Employment (cont’d)</a:t>
            </a:r>
            <a:endParaRPr lang="en-US" dirty="0"/>
          </a:p>
        </p:txBody>
      </p:sp>
      <p:sp>
        <p:nvSpPr>
          <p:cNvPr id="3" name="Content Placeholder 2"/>
          <p:cNvSpPr>
            <a:spLocks noGrp="1"/>
          </p:cNvSpPr>
          <p:nvPr>
            <p:ph idx="1"/>
          </p:nvPr>
        </p:nvSpPr>
        <p:spPr/>
        <p:txBody>
          <a:bodyPr/>
          <a:lstStyle/>
          <a:p>
            <a:pPr>
              <a:buNone/>
            </a:pPr>
            <a:r>
              <a:rPr lang="en-US" u="sng" dirty="0" smtClean="0"/>
              <a:t>Devices that Assist with Interpersonal Relations</a:t>
            </a:r>
            <a:r>
              <a:rPr lang="en-US" dirty="0" smtClean="0"/>
              <a:t>:</a:t>
            </a:r>
          </a:p>
          <a:p>
            <a:pPr>
              <a:buNone/>
            </a:pPr>
            <a:endParaRPr lang="en-US" dirty="0" smtClean="0"/>
          </a:p>
          <a:p>
            <a:r>
              <a:rPr lang="en-US" dirty="0" smtClean="0"/>
              <a:t>Personal assistance dogs as ice breakers</a:t>
            </a:r>
          </a:p>
          <a:p>
            <a:pPr>
              <a:buNone/>
            </a:pPr>
            <a:endParaRPr lang="en-US" dirty="0"/>
          </a:p>
          <a:p>
            <a:pPr>
              <a:buNone/>
            </a:pPr>
            <a:endParaRPr lang="en-US" dirty="0" smtClean="0">
              <a:solidFill>
                <a:srgbClr val="FF0000"/>
              </a:solidFill>
            </a:endParaRP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AT in Promoting Employment (cont’d)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u="sng" dirty="0" smtClean="0"/>
              <a:t>Devices that Assist with Organization/Time Mgt</a:t>
            </a:r>
            <a:r>
              <a:rPr lang="en-US" dirty="0" smtClean="0"/>
              <a:t>:</a:t>
            </a:r>
          </a:p>
          <a:p>
            <a:pPr>
              <a:buNone/>
            </a:pPr>
            <a:endParaRPr lang="en-US" dirty="0" smtClean="0"/>
          </a:p>
          <a:p>
            <a:r>
              <a:rPr lang="en-US" dirty="0" smtClean="0"/>
              <a:t>There are literally a plethora of </a:t>
            </a:r>
            <a:r>
              <a:rPr lang="en-US" dirty="0" smtClean="0"/>
              <a:t>options</a:t>
            </a:r>
          </a:p>
          <a:p>
            <a:endParaRPr lang="en-US" dirty="0" smtClean="0"/>
          </a:p>
          <a:p>
            <a:r>
              <a:rPr lang="en-US" dirty="0" smtClean="0"/>
              <a:t>Example of low tech = sticky notes, data planners, alarms and timers</a:t>
            </a:r>
          </a:p>
          <a:p>
            <a:endParaRPr lang="en-US" dirty="0" smtClean="0"/>
          </a:p>
          <a:p>
            <a:r>
              <a:rPr lang="en-US" dirty="0" smtClean="0"/>
              <a:t>Example of higher tech = PDAs/cell phones, computer reminders, paging systems like Isaac   </a:t>
            </a:r>
          </a:p>
          <a:p>
            <a:endParaRPr lang="en-US" dirty="0" smtClean="0"/>
          </a:p>
          <a:p>
            <a:endParaRPr lang="en-US" dirty="0" smtClean="0"/>
          </a:p>
          <a:p>
            <a:endParaRPr lang="en-US" dirty="0"/>
          </a:p>
          <a:p>
            <a:pPr>
              <a:buNone/>
            </a:pPr>
            <a:endParaRPr lang="en-US" dirty="0" smtClean="0">
              <a:solidFill>
                <a:srgbClr val="FF0000"/>
              </a:solidFill>
            </a:endParaRP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normAutofit lnSpcReduction="10000"/>
          </a:bodyPr>
          <a:lstStyle/>
          <a:p>
            <a:r>
              <a:rPr lang="en-US" dirty="0" smtClean="0"/>
              <a:t>Background on AT</a:t>
            </a:r>
          </a:p>
          <a:p>
            <a:r>
              <a:rPr lang="en-US" dirty="0" smtClean="0"/>
              <a:t>Definition of AT</a:t>
            </a:r>
          </a:p>
          <a:p>
            <a:r>
              <a:rPr lang="en-US" dirty="0" smtClean="0"/>
              <a:t>AT must target all disabilities</a:t>
            </a:r>
          </a:p>
          <a:p>
            <a:r>
              <a:rPr lang="en-US" dirty="0" smtClean="0"/>
              <a:t>AT must target all cultural </a:t>
            </a:r>
            <a:r>
              <a:rPr lang="en-US" dirty="0" smtClean="0"/>
              <a:t>groups</a:t>
            </a:r>
          </a:p>
          <a:p>
            <a:r>
              <a:rPr lang="en-US" dirty="0" smtClean="0"/>
              <a:t>Barriers to AT </a:t>
            </a:r>
            <a:endParaRPr lang="en-US" dirty="0" smtClean="0"/>
          </a:p>
          <a:p>
            <a:r>
              <a:rPr lang="en-US" dirty="0" smtClean="0"/>
              <a:t>Role of AT in promoting </a:t>
            </a:r>
            <a:r>
              <a:rPr lang="en-US" dirty="0" smtClean="0"/>
              <a:t>employment</a:t>
            </a:r>
            <a:endParaRPr lang="en-US" dirty="0" smtClean="0"/>
          </a:p>
          <a:p>
            <a:r>
              <a:rPr lang="en-US" dirty="0" smtClean="0"/>
              <a:t>Framework for measuring success of AT in the </a:t>
            </a:r>
            <a:r>
              <a:rPr lang="en-US" dirty="0" smtClean="0"/>
              <a:t>workplace</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AT in Promoting Employment (cont’d)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u="sng" dirty="0" smtClean="0"/>
              <a:t>Devices that Assist with Ergonomics</a:t>
            </a:r>
            <a:r>
              <a:rPr lang="en-US" dirty="0" smtClean="0"/>
              <a:t>:</a:t>
            </a:r>
          </a:p>
          <a:p>
            <a:pPr>
              <a:buNone/>
            </a:pPr>
            <a:endParaRPr lang="en-US" dirty="0" smtClean="0"/>
          </a:p>
          <a:p>
            <a:r>
              <a:rPr lang="en-US" dirty="0" smtClean="0"/>
              <a:t>Numerous options for ergonomic keyboards (one hand or decreased movement keyboards)</a:t>
            </a:r>
          </a:p>
          <a:p>
            <a:r>
              <a:rPr lang="en-US" dirty="0" smtClean="0"/>
              <a:t>Various mouse options (</a:t>
            </a:r>
            <a:r>
              <a:rPr lang="en-US" dirty="0" smtClean="0"/>
              <a:t>Brainfingers</a:t>
            </a:r>
            <a:r>
              <a:rPr lang="en-US" dirty="0" smtClean="0"/>
              <a:t>-mind controlled mouse)</a:t>
            </a:r>
          </a:p>
          <a:p>
            <a:r>
              <a:rPr lang="en-US" dirty="0" smtClean="0"/>
              <a:t>Positioning</a:t>
            </a:r>
          </a:p>
          <a:p>
            <a:r>
              <a:rPr lang="en-US" dirty="0" smtClean="0"/>
              <a:t>Mounting</a:t>
            </a:r>
          </a:p>
          <a:p>
            <a:r>
              <a:rPr lang="en-US" dirty="0" smtClean="0"/>
              <a:t>Work envelope (</a:t>
            </a:r>
            <a:r>
              <a:rPr lang="en-US" dirty="0" smtClean="0"/>
              <a:t>customized workstation based on </a:t>
            </a:r>
            <a:r>
              <a:rPr lang="en-US" dirty="0" smtClean="0"/>
              <a:t>region of space within which a person works: arch of reach and most common tasks closest)</a:t>
            </a:r>
            <a:endParaRPr lang="en-US" dirty="0"/>
          </a:p>
          <a:p>
            <a:pPr>
              <a:buNone/>
            </a:pPr>
            <a:endParaRPr lang="en-US" dirty="0" smtClean="0">
              <a:solidFill>
                <a:srgbClr val="FF0000"/>
              </a:solidFill>
            </a:endParaRP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AT in Promoting Employment (cont’d)</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u="sng" dirty="0" smtClean="0"/>
              <a:t>Devices that Assist with Optimizing Job Performance</a:t>
            </a:r>
            <a:r>
              <a:rPr lang="en-US" dirty="0" smtClean="0"/>
              <a:t>:</a:t>
            </a:r>
          </a:p>
          <a:p>
            <a:pPr>
              <a:buNone/>
            </a:pPr>
            <a:endParaRPr lang="en-US" dirty="0" smtClean="0"/>
          </a:p>
          <a:p>
            <a:r>
              <a:rPr lang="en-US" dirty="0" smtClean="0"/>
              <a:t>Telecommuting</a:t>
            </a:r>
          </a:p>
          <a:p>
            <a:r>
              <a:rPr lang="en-US" dirty="0" smtClean="0"/>
              <a:t>Work envelope</a:t>
            </a:r>
          </a:p>
          <a:p>
            <a:r>
              <a:rPr lang="en-US" dirty="0" smtClean="0"/>
              <a:t>Voice recognition software for dictation (Dragon Naturally Speaking)</a:t>
            </a:r>
          </a:p>
          <a:p>
            <a:r>
              <a:rPr lang="en-US" dirty="0" smtClean="0"/>
              <a:t>Job coaching using </a:t>
            </a:r>
            <a:r>
              <a:rPr lang="en-US" dirty="0" smtClean="0"/>
              <a:t>telerehabilitation</a:t>
            </a:r>
            <a:endParaRPr lang="en-US" dirty="0" smtClean="0"/>
          </a:p>
          <a:p>
            <a:r>
              <a:rPr lang="en-US" dirty="0" smtClean="0"/>
              <a:t>Scanning devices (</a:t>
            </a:r>
            <a:r>
              <a:rPr lang="en-US" dirty="0" smtClean="0"/>
              <a:t>ScanBuddy</a:t>
            </a:r>
            <a:r>
              <a:rPr lang="en-US" dirty="0" smtClean="0"/>
              <a:t>)</a:t>
            </a:r>
            <a:endParaRPr lang="en-US" dirty="0" smtClean="0"/>
          </a:p>
          <a:p>
            <a:r>
              <a:rPr lang="en-US" dirty="0" smtClean="0"/>
              <a:t>Visual concept mapping tools to help organize thoughts (Inspiration)</a:t>
            </a:r>
            <a:endParaRPr lang="en-US" dirty="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RE-AIM Framework for Evaluating AT Use and Impact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To effectively evaluate AT usage and positive impact, </a:t>
            </a:r>
            <a:r>
              <a:rPr lang="en-US" dirty="0" smtClean="0"/>
              <a:t>use </a:t>
            </a:r>
            <a:r>
              <a:rPr lang="en-US" dirty="0"/>
              <a:t>of the RE-AIM framework. </a:t>
            </a:r>
            <a:endParaRPr lang="en-US" dirty="0" smtClean="0"/>
          </a:p>
          <a:p>
            <a:r>
              <a:rPr lang="en-US" dirty="0"/>
              <a:t>RE-AIM is an acronym that stands for the dimensions of </a:t>
            </a:r>
            <a:r>
              <a:rPr lang="en-US" b="1" u="sng" dirty="0"/>
              <a:t>r</a:t>
            </a:r>
            <a:r>
              <a:rPr lang="en-US" dirty="0"/>
              <a:t>each, </a:t>
            </a:r>
            <a:r>
              <a:rPr lang="en-US" b="1" u="sng" dirty="0"/>
              <a:t>e</a:t>
            </a:r>
            <a:r>
              <a:rPr lang="en-US" dirty="0"/>
              <a:t>fficacy, </a:t>
            </a:r>
            <a:r>
              <a:rPr lang="en-US" b="1" u="sng" dirty="0"/>
              <a:t>a</a:t>
            </a:r>
            <a:r>
              <a:rPr lang="en-US" dirty="0"/>
              <a:t>doption, </a:t>
            </a:r>
            <a:r>
              <a:rPr lang="en-US" b="1" u="sng" dirty="0"/>
              <a:t>i</a:t>
            </a:r>
            <a:r>
              <a:rPr lang="en-US" dirty="0"/>
              <a:t>mplementation, and </a:t>
            </a:r>
            <a:r>
              <a:rPr lang="en-US" b="1" u="sng" dirty="0"/>
              <a:t>m</a:t>
            </a:r>
            <a:r>
              <a:rPr lang="en-US" dirty="0"/>
              <a:t>aintenance (Glasgow, Vogt, &amp; Boles, 1999</a:t>
            </a:r>
            <a:r>
              <a:rPr lang="en-US" dirty="0" smtClean="0"/>
              <a:t>).</a:t>
            </a:r>
          </a:p>
          <a:p>
            <a:r>
              <a:rPr lang="en-US" dirty="0"/>
              <a:t>Each dimension of the framework has an associated level or target group along with an accompanying question(s) that can be used </a:t>
            </a:r>
            <a:r>
              <a:rPr lang="en-US" dirty="0" smtClean="0"/>
              <a:t>to </a:t>
            </a:r>
            <a:r>
              <a:rPr lang="en-US" dirty="0"/>
              <a:t>measure usage and impact of </a:t>
            </a:r>
            <a:r>
              <a:rPr lang="en-US" dirty="0" smtClean="0"/>
              <a:t>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RE-AIM Framework for Evaluating AT Use and Impact (cont’d)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1. Reach </a:t>
            </a:r>
            <a:r>
              <a:rPr lang="en-US" dirty="0"/>
              <a:t>(targets individuals) and answers the questions of </a:t>
            </a:r>
            <a:r>
              <a:rPr lang="en-US" i="1" dirty="0"/>
              <a:t>what proportion of persons eligible to use the AT will attempt to use it and how representative of the larger potential user group are they?</a:t>
            </a:r>
            <a:endParaRPr lang="en-US" dirty="0"/>
          </a:p>
          <a:p>
            <a:pPr>
              <a:buNone/>
            </a:pPr>
            <a:r>
              <a:rPr lang="en-US" dirty="0" smtClean="0"/>
              <a:t>2. Efficacy </a:t>
            </a:r>
            <a:r>
              <a:rPr lang="en-US" dirty="0"/>
              <a:t>(targets individuals) and answers the question of </a:t>
            </a:r>
            <a:r>
              <a:rPr lang="en-US" i="1" dirty="0"/>
              <a:t>what impact did the AT application have on individuals with disabilities exposed to it in terms of process and positive benefit?</a:t>
            </a:r>
            <a:endParaRPr lang="en-US" dirty="0"/>
          </a:p>
          <a:p>
            <a:pPr>
              <a:buNone/>
            </a:pPr>
            <a:r>
              <a:rPr lang="en-US" dirty="0" smtClean="0"/>
              <a:t>3. Adoption </a:t>
            </a:r>
            <a:r>
              <a:rPr lang="en-US" dirty="0"/>
              <a:t>(targets a particular setting or context) and addresses the questions of </a:t>
            </a:r>
            <a:r>
              <a:rPr lang="en-US" i="1" dirty="0"/>
              <a:t>what proportion of</a:t>
            </a:r>
            <a:r>
              <a:rPr lang="en-US" dirty="0"/>
              <a:t> </a:t>
            </a:r>
            <a:r>
              <a:rPr lang="en-US" i="1" dirty="0"/>
              <a:t>settings will the AT be effective in and how representative are they of the range of potential settings?</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RE-AIM Framework for Evaluating AT Use and Impact (cont’d)</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4. Implementation (targets a setting and/or population) and responds to the question of </a:t>
            </a:r>
            <a:r>
              <a:rPr lang="en-US" i="1" dirty="0" smtClean="0"/>
              <a:t>to what extent did the AT get delivered in the appropriate setting and with the correct population of persons with disabilities?</a:t>
            </a:r>
            <a:endParaRPr lang="en-US" dirty="0" smtClean="0"/>
          </a:p>
          <a:p>
            <a:pPr>
              <a:buNone/>
            </a:pPr>
            <a:r>
              <a:rPr lang="en-US" dirty="0" smtClean="0"/>
              <a:t>5. Maintenance (targets individuals and settings) and addresses the questions of </a:t>
            </a:r>
            <a:r>
              <a:rPr lang="en-US" i="1" dirty="0" smtClean="0"/>
              <a:t>what are the long-term impacts of the AT as implemented on individuals six to 12 months down the road </a:t>
            </a:r>
            <a:r>
              <a:rPr lang="en-US" dirty="0" smtClean="0"/>
              <a:t>AND</a:t>
            </a:r>
            <a:r>
              <a:rPr lang="en-US" i="1" dirty="0" smtClean="0"/>
              <a:t> to what extent can the impacts that appeared to be long-term in scope be sustained into a particular setting?</a:t>
            </a:r>
            <a:r>
              <a:rPr lang="en-US" dirty="0" smtClean="0"/>
              <a:t> </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Questions, Comments and Discussion</a:t>
            </a:r>
            <a:endParaRPr lang="en-US" b="1" dirty="0"/>
          </a:p>
        </p:txBody>
      </p:sp>
      <p:sp>
        <p:nvSpPr>
          <p:cNvPr id="3" name="Content Placeholder 2"/>
          <p:cNvSpPr>
            <a:spLocks noGrp="1"/>
          </p:cNvSpPr>
          <p:nvPr>
            <p:ph idx="1"/>
          </p:nvPr>
        </p:nvSpPr>
        <p:spPr/>
        <p:txBody>
          <a:bodyPr/>
          <a:lstStyle/>
          <a:p>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smtClean="0"/>
              <a:t>reality is that unless one is born wealthy, work has been and still is the path to the American Dream for most individuals, and not just </a:t>
            </a:r>
            <a:r>
              <a:rPr lang="en-US" dirty="0" smtClean="0"/>
              <a:t>people with disabilities. </a:t>
            </a:r>
          </a:p>
          <a:p>
            <a:endParaRPr lang="en-US" dirty="0" smtClean="0"/>
          </a:p>
          <a:p>
            <a:r>
              <a:rPr lang="en-US" dirty="0" smtClean="0"/>
              <a:t>Not </a:t>
            </a:r>
            <a:r>
              <a:rPr lang="en-US" dirty="0" smtClean="0"/>
              <a:t>since the Great Depression has the importance of gainful employment been as essential to all Americans as it is today given the austere economic times.  </a:t>
            </a:r>
            <a:endParaRPr lang="en-US" dirty="0" smtClean="0"/>
          </a:p>
          <a:p>
            <a:endParaRPr lang="en-US" dirty="0" smtClean="0"/>
          </a:p>
          <a:p>
            <a:r>
              <a:rPr lang="en-US" dirty="0" smtClean="0"/>
              <a:t>Therefore</a:t>
            </a:r>
            <a:r>
              <a:rPr lang="en-US" dirty="0" smtClean="0"/>
              <a:t>, it stands to reason that the importance of employment for </a:t>
            </a:r>
            <a:r>
              <a:rPr lang="en-US" dirty="0" smtClean="0"/>
              <a:t>people with disabilities </a:t>
            </a:r>
            <a:r>
              <a:rPr lang="en-US" dirty="0" smtClean="0"/>
              <a:t>in current times cannot be overemphasized.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vocational rehabilitation profession in the </a:t>
            </a:r>
            <a:r>
              <a:rPr lang="en-US" dirty="0" smtClean="0"/>
              <a:t>US </a:t>
            </a:r>
            <a:r>
              <a:rPr lang="en-US" dirty="0" smtClean="0"/>
              <a:t>has existed for almost a </a:t>
            </a:r>
            <a:r>
              <a:rPr lang="en-US" dirty="0" smtClean="0"/>
              <a:t>century with a </a:t>
            </a:r>
            <a:r>
              <a:rPr lang="en-US" dirty="0" smtClean="0"/>
              <a:t>focus on improving vocational functioning toward employment for persons with </a:t>
            </a:r>
            <a:r>
              <a:rPr lang="en-US" dirty="0" smtClean="0"/>
              <a:t>disabilities.</a:t>
            </a:r>
          </a:p>
          <a:p>
            <a:pPr>
              <a:buNone/>
            </a:pPr>
            <a:r>
              <a:rPr lang="en-US" dirty="0" smtClean="0"/>
              <a:t> </a:t>
            </a:r>
          </a:p>
          <a:p>
            <a:r>
              <a:rPr lang="en-US" dirty="0" smtClean="0"/>
              <a:t>Technology </a:t>
            </a:r>
            <a:r>
              <a:rPr lang="en-US" dirty="0" smtClean="0"/>
              <a:t>is one of the keys to future success in all disciplines and vocational rehabilitation is no exception.</a:t>
            </a:r>
          </a:p>
          <a:p>
            <a:pPr>
              <a:buNone/>
            </a:pPr>
            <a:endParaRPr lang="en-US" dirty="0" smtClean="0"/>
          </a:p>
          <a:p>
            <a:r>
              <a:rPr lang="en-US" dirty="0" smtClean="0"/>
              <a:t>Full utilization of assistive technology (AT) by persons with disabilities in the future is an emerging frontier in the field of VR.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(cont’d)</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Let’s face it technology helps all of us in 2012.</a:t>
            </a:r>
          </a:p>
          <a:p>
            <a:pPr>
              <a:buNone/>
            </a:pPr>
            <a:endParaRPr lang="en-US" dirty="0" smtClean="0"/>
          </a:p>
          <a:p>
            <a:r>
              <a:rPr lang="en-US" dirty="0" smtClean="0"/>
              <a:t>The </a:t>
            </a:r>
            <a:r>
              <a:rPr lang="en-US" dirty="0"/>
              <a:t>VR community acknowledged the integral role of technology in assisting persons with disabilities almost 25 years ago as evidenced by the passage of the first specific AT legislation, the Technology-related Assistance for Individuals with Disabilities Act of </a:t>
            </a:r>
            <a:r>
              <a:rPr lang="en-US" dirty="0" smtClean="0"/>
              <a:t>1988, </a:t>
            </a:r>
            <a:r>
              <a:rPr lang="en-US" dirty="0"/>
              <a:t>Public Law (PL) 100-407.  </a:t>
            </a:r>
            <a:endParaRPr lang="en-US" dirty="0" smtClean="0"/>
          </a:p>
          <a:p>
            <a:pPr>
              <a:buNone/>
            </a:pPr>
            <a:endParaRPr lang="en-US" dirty="0" smtClean="0"/>
          </a:p>
          <a:p>
            <a:r>
              <a:rPr lang="en-US" dirty="0" smtClean="0"/>
              <a:t>Subsequent </a:t>
            </a:r>
            <a:r>
              <a:rPr lang="en-US" dirty="0"/>
              <a:t>re-authorizations of this legislation in 1994, 1998, 2004, and 2010 represent a sustained commitment to the increasingly important role of technology in </a:t>
            </a:r>
            <a:r>
              <a:rPr lang="en-US" dirty="0" smtClean="0"/>
              <a:t>VR.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(cont’d)</a:t>
            </a:r>
            <a:endParaRPr lang="en-US" b="1" dirty="0"/>
          </a:p>
        </p:txBody>
      </p:sp>
      <p:sp>
        <p:nvSpPr>
          <p:cNvPr id="3" name="Content Placeholder 2"/>
          <p:cNvSpPr>
            <a:spLocks noGrp="1"/>
          </p:cNvSpPr>
          <p:nvPr>
            <p:ph idx="1"/>
          </p:nvPr>
        </p:nvSpPr>
        <p:spPr/>
        <p:txBody>
          <a:bodyPr/>
          <a:lstStyle/>
          <a:p>
            <a:r>
              <a:rPr lang="en-US" dirty="0"/>
              <a:t>Policy that addresses AT can be found in three categories of legislation: Civil Rights law (e.g., the Americans with Disabilities Act), Education law (e.g., the Individuals with Disabilities Education Act), and Technology law (e.g., the Telecommunications Act) (Fecich, n.d.).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AT</a:t>
            </a:r>
            <a:endParaRPr lang="en-US" b="1" dirty="0"/>
          </a:p>
        </p:txBody>
      </p:sp>
      <p:sp>
        <p:nvSpPr>
          <p:cNvPr id="3" name="Content Placeholder 2"/>
          <p:cNvSpPr>
            <a:spLocks noGrp="1"/>
          </p:cNvSpPr>
          <p:nvPr>
            <p:ph idx="1"/>
          </p:nvPr>
        </p:nvSpPr>
        <p:spPr/>
        <p:txBody>
          <a:bodyPr/>
          <a:lstStyle/>
          <a:p>
            <a:r>
              <a:rPr lang="en-US" dirty="0"/>
              <a:t>AT can have varied meanings, including the one defined in the 2004 re-authorization of the AT Act (PL 108-364) that defines AT as follows:  </a:t>
            </a:r>
            <a:r>
              <a:rPr lang="en-US" i="1" dirty="0"/>
              <a:t>Any item, piece of equipment, or system, whether acquired commercially, modified, or customized, that is commonly used to increase, maintain, or improve functional capabilities of individuals with disabilities</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Must Target All Disabilities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AT needs to target all types of disabilities (mobility, sensory, cognitive, developmental, psychiatric, neurological, physical, etc.) in order to have a mainstreamed effect on improving quality of life for all going forward.  </a:t>
            </a:r>
            <a:endParaRPr lang="en-US" dirty="0" smtClean="0"/>
          </a:p>
          <a:p>
            <a:endParaRPr lang="en-US" dirty="0"/>
          </a:p>
          <a:p>
            <a:r>
              <a:rPr lang="en-US" dirty="0" smtClean="0"/>
              <a:t>There </a:t>
            </a:r>
            <a:r>
              <a:rPr lang="en-US" dirty="0"/>
              <a:t>is some evidence that people experiencing mental disabilities are at a slight disadvantage in accessing and using AT when compared to those individuals experiencing physical and sensory impairments (Kaye, Yeager, &amp; Reed, 2008).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Must Target All Cultural Groups</a:t>
            </a:r>
            <a:endParaRPr lang="en-US" b="1" dirty="0"/>
          </a:p>
        </p:txBody>
      </p:sp>
      <p:sp>
        <p:nvSpPr>
          <p:cNvPr id="3" name="Content Placeholder 2"/>
          <p:cNvSpPr>
            <a:spLocks noGrp="1"/>
          </p:cNvSpPr>
          <p:nvPr>
            <p:ph idx="1"/>
          </p:nvPr>
        </p:nvSpPr>
        <p:spPr/>
        <p:txBody>
          <a:bodyPr>
            <a:normAutofit lnSpcReduction="10000"/>
          </a:bodyPr>
          <a:lstStyle/>
          <a:p>
            <a:r>
              <a:rPr lang="en-US" dirty="0"/>
              <a:t>The literature on overall usage of AT by European-American and Non-European-American persons with disabilities is mixed. </a:t>
            </a:r>
            <a:endParaRPr lang="en-US" dirty="0" smtClean="0"/>
          </a:p>
          <a:p>
            <a:pPr>
              <a:buNone/>
            </a:pPr>
            <a:endParaRPr lang="en-US" dirty="0" smtClean="0"/>
          </a:p>
          <a:p>
            <a:r>
              <a:rPr lang="en-US" dirty="0"/>
              <a:t>African Americans have been found to use smaller and portable AT devices, while European Americans tend to use larger devices associated with home modification (Rubin &amp; White-Means, 2001).  </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TotalTime>
  <Words>1462</Words>
  <Application>Microsoft Office PowerPoint</Application>
  <PresentationFormat>On-screen Show (4:3)</PresentationFormat>
  <Paragraphs>157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AT to Promote Employment SoS Symposium 2012 Walter Reed Medical Center</vt:lpstr>
      <vt:lpstr>Overview</vt:lpstr>
      <vt:lpstr>Background </vt:lpstr>
      <vt:lpstr>Background (cont’d)</vt:lpstr>
      <vt:lpstr>Background (cont’d)</vt:lpstr>
      <vt:lpstr>Background (cont’d)</vt:lpstr>
      <vt:lpstr>Definition of AT</vt:lpstr>
      <vt:lpstr>AT Must Target All Disabilities</vt:lpstr>
      <vt:lpstr>AT Must Target All Cultural Groups</vt:lpstr>
      <vt:lpstr>AT Must Target All Cultural Groups (cont’d)</vt:lpstr>
      <vt:lpstr>AT Must Target All Cultural Groups (cont’d)</vt:lpstr>
      <vt:lpstr>AT Must Target All Cultural Groups (cont’d)</vt:lpstr>
      <vt:lpstr>Barriers to AT</vt:lpstr>
      <vt:lpstr>Role of AT in Promoting Employment</vt:lpstr>
      <vt:lpstr>Role of AT in Promoting Employment (cont’d)</vt:lpstr>
      <vt:lpstr>Role of AT in Promoting Employment (cont’d)</vt:lpstr>
      <vt:lpstr>Role of AT in Promoting Employment (cont’d)</vt:lpstr>
      <vt:lpstr>Role of AT in Promoting Employment (cont’d)</vt:lpstr>
      <vt:lpstr>Role of AT in Promoting Employment (cont’d)</vt:lpstr>
      <vt:lpstr>Role of AT in Promoting Employment (cont’d)</vt:lpstr>
      <vt:lpstr>Role of AT in Promoting Employment (cont’d)</vt:lpstr>
      <vt:lpstr>RE-AIM Framework for Evaluating AT Use and Impact</vt:lpstr>
      <vt:lpstr>RE-AIM Framework for Evaluating AT Use and Impact (cont’d)</vt:lpstr>
      <vt:lpstr>RE-AIM Framework for Evaluating AT Use and Impact (cont’d)</vt:lpstr>
      <vt:lpstr>Questions, Comments and 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to Promote Employment SoS Symposium 2012 Walter Reed Medical Center</dc:title>
  <dc:creator>allen nelson lewis, jr.</dc:creator>
  <cp:lastModifiedBy>allen nelson lewis, jr.</cp:lastModifiedBy>
  <cp:revision>51</cp:revision>
  <dcterms:created xsi:type="dcterms:W3CDTF">2012-09-11T21:04:23Z</dcterms:created>
  <dcterms:modified xsi:type="dcterms:W3CDTF">2012-09-19T15:55:20Z</dcterms:modified>
</cp:coreProperties>
</file>